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1230874" rtl="0" eaLnBrk="1" latinLnBrk="0" hangingPunct="1">
      <a:defRPr sz="2423" kern="1200">
        <a:solidFill>
          <a:schemeClr val="tx1"/>
        </a:solidFill>
        <a:latin typeface="+mn-lt"/>
        <a:ea typeface="+mn-ea"/>
        <a:cs typeface="+mn-cs"/>
      </a:defRPr>
    </a:lvl1pPr>
    <a:lvl2pPr marL="615437" algn="l" defTabSz="1230874" rtl="0" eaLnBrk="1" latinLnBrk="0" hangingPunct="1">
      <a:defRPr sz="2423" kern="1200">
        <a:solidFill>
          <a:schemeClr val="tx1"/>
        </a:solidFill>
        <a:latin typeface="+mn-lt"/>
        <a:ea typeface="+mn-ea"/>
        <a:cs typeface="+mn-cs"/>
      </a:defRPr>
    </a:lvl2pPr>
    <a:lvl3pPr marL="1230874" algn="l" defTabSz="1230874" rtl="0" eaLnBrk="1" latinLnBrk="0" hangingPunct="1">
      <a:defRPr sz="2423" kern="1200">
        <a:solidFill>
          <a:schemeClr val="tx1"/>
        </a:solidFill>
        <a:latin typeface="+mn-lt"/>
        <a:ea typeface="+mn-ea"/>
        <a:cs typeface="+mn-cs"/>
      </a:defRPr>
    </a:lvl3pPr>
    <a:lvl4pPr marL="1846311" algn="l" defTabSz="1230874" rtl="0" eaLnBrk="1" latinLnBrk="0" hangingPunct="1">
      <a:defRPr sz="2423" kern="1200">
        <a:solidFill>
          <a:schemeClr val="tx1"/>
        </a:solidFill>
        <a:latin typeface="+mn-lt"/>
        <a:ea typeface="+mn-ea"/>
        <a:cs typeface="+mn-cs"/>
      </a:defRPr>
    </a:lvl4pPr>
    <a:lvl5pPr marL="2461748" algn="l" defTabSz="1230874" rtl="0" eaLnBrk="1" latinLnBrk="0" hangingPunct="1">
      <a:defRPr sz="2423" kern="1200">
        <a:solidFill>
          <a:schemeClr val="tx1"/>
        </a:solidFill>
        <a:latin typeface="+mn-lt"/>
        <a:ea typeface="+mn-ea"/>
        <a:cs typeface="+mn-cs"/>
      </a:defRPr>
    </a:lvl5pPr>
    <a:lvl6pPr marL="3077185" algn="l" defTabSz="1230874" rtl="0" eaLnBrk="1" latinLnBrk="0" hangingPunct="1">
      <a:defRPr sz="2423" kern="1200">
        <a:solidFill>
          <a:schemeClr val="tx1"/>
        </a:solidFill>
        <a:latin typeface="+mn-lt"/>
        <a:ea typeface="+mn-ea"/>
        <a:cs typeface="+mn-cs"/>
      </a:defRPr>
    </a:lvl6pPr>
    <a:lvl7pPr marL="3692622" algn="l" defTabSz="1230874" rtl="0" eaLnBrk="1" latinLnBrk="0" hangingPunct="1">
      <a:defRPr sz="2423" kern="1200">
        <a:solidFill>
          <a:schemeClr val="tx1"/>
        </a:solidFill>
        <a:latin typeface="+mn-lt"/>
        <a:ea typeface="+mn-ea"/>
        <a:cs typeface="+mn-cs"/>
      </a:defRPr>
    </a:lvl7pPr>
    <a:lvl8pPr marL="4308058" algn="l" defTabSz="1230874" rtl="0" eaLnBrk="1" latinLnBrk="0" hangingPunct="1">
      <a:defRPr sz="2423" kern="1200">
        <a:solidFill>
          <a:schemeClr val="tx1"/>
        </a:solidFill>
        <a:latin typeface="+mn-lt"/>
        <a:ea typeface="+mn-ea"/>
        <a:cs typeface="+mn-cs"/>
      </a:defRPr>
    </a:lvl8pPr>
    <a:lvl9pPr marL="4923495" algn="l" defTabSz="1230874" rtl="0" eaLnBrk="1" latinLnBrk="0" hangingPunct="1">
      <a:defRPr sz="242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7030A0"/>
    <a:srgbClr val="838EFF"/>
    <a:srgbClr val="B0305F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>
        <p:scale>
          <a:sx n="180" d="100"/>
          <a:sy n="180" d="100"/>
        </p:scale>
        <p:origin x="33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DB57B-D105-B54C-B4F5-7D8F051047FB}" type="datetimeFigureOut">
              <a:rPr lang="en-US" smtClean="0"/>
              <a:t>12/31/16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951EB9-23D1-1040-8781-4E98BD1B17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80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emf"/><Relationship Id="rId5" Type="http://schemas.openxmlformats.org/officeDocument/2006/relationships/hyperlink" Target="mailto:mvevans@uga.edu" TargetMode="External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3421" y="110359"/>
            <a:ext cx="6448096" cy="83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Thank you for participating in mosquito surveys this past year!</a:t>
            </a:r>
            <a:endParaRPr lang="en-US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1" y="1198179"/>
            <a:ext cx="3405860" cy="338554"/>
          </a:xfrm>
          <a:prstGeom prst="rect">
            <a:avLst/>
          </a:prstGeom>
          <a:solidFill>
            <a:srgbClr val="C00000">
              <a:alpha val="49804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What species were here?</a:t>
            </a:r>
            <a:endParaRPr lang="en-US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19" t="24138" r="22198" b="28879"/>
          <a:stretch/>
        </p:blipFill>
        <p:spPr>
          <a:xfrm>
            <a:off x="1082914" y="2188976"/>
            <a:ext cx="1673042" cy="167304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79514" y="2589281"/>
            <a:ext cx="12330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>
                <a:latin typeface="+mj-lt"/>
              </a:rPr>
              <a:t>Aedes albopictus</a:t>
            </a:r>
            <a:endParaRPr lang="en-US" sz="1200" i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14438" y="2914467"/>
            <a:ext cx="17345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 smtClean="0">
                <a:latin typeface="+mj-lt"/>
              </a:rPr>
              <a:t>Orthopodomyia</a:t>
            </a:r>
            <a:r>
              <a:rPr lang="en-US" sz="1200" i="1" dirty="0" smtClean="0">
                <a:latin typeface="+mj-lt"/>
              </a:rPr>
              <a:t> </a:t>
            </a:r>
            <a:r>
              <a:rPr lang="en-US" sz="1200" i="1" dirty="0" err="1" smtClean="0">
                <a:latin typeface="+mj-lt"/>
              </a:rPr>
              <a:t>signifera</a:t>
            </a:r>
            <a:endParaRPr lang="en-US" sz="1200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521560" y="3172403"/>
            <a:ext cx="12234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>
                <a:latin typeface="+mj-lt"/>
              </a:rPr>
              <a:t>Aedes </a:t>
            </a:r>
            <a:r>
              <a:rPr lang="en-US" sz="1200" i="1" dirty="0" err="1" smtClean="0">
                <a:latin typeface="+mj-lt"/>
              </a:rPr>
              <a:t>triseriatus</a:t>
            </a:r>
            <a:endParaRPr lang="en-US" sz="1200" i="1" dirty="0">
              <a:latin typeface="+mj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90083" y="3444515"/>
            <a:ext cx="16416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err="1" smtClean="0">
                <a:latin typeface="+mj-lt"/>
              </a:rPr>
              <a:t>Culex</a:t>
            </a:r>
            <a:r>
              <a:rPr lang="en-US" sz="1200" i="1" dirty="0" smtClean="0">
                <a:latin typeface="+mj-lt"/>
              </a:rPr>
              <a:t> </a:t>
            </a:r>
            <a:r>
              <a:rPr lang="en-US" sz="1200" i="1" dirty="0" err="1" smtClean="0">
                <a:latin typeface="+mj-lt"/>
              </a:rPr>
              <a:t>quinquefasciatus</a:t>
            </a:r>
            <a:endParaRPr lang="en-US" sz="1200" i="1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22522" y="3656184"/>
            <a:ext cx="11833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>
                <a:latin typeface="+mj-lt"/>
              </a:rPr>
              <a:t>Aedes japonicus</a:t>
            </a:r>
            <a:endParaRPr lang="en-US" sz="1200" i="1" dirty="0">
              <a:latin typeface="+mj-lt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2490131" y="2045181"/>
            <a:ext cx="1808914" cy="616057"/>
          </a:xfrm>
          <a:prstGeom prst="straightConnector1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315181" y="2649798"/>
            <a:ext cx="232891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+mj-lt"/>
              </a:rPr>
              <a:t>Asian Tiger Mosquito</a:t>
            </a:r>
          </a:p>
          <a:p>
            <a:pPr algn="ctr"/>
            <a:r>
              <a:rPr lang="en-US" sz="1100" i="1" dirty="0" smtClean="0">
                <a:latin typeface="+mj-lt"/>
              </a:rPr>
              <a:t>(Aedes albopictus)</a:t>
            </a:r>
            <a:endParaRPr lang="en-US" sz="1100" i="1" dirty="0">
              <a:latin typeface="+mj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4309502" y="3121625"/>
            <a:ext cx="234161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5100" indent="-165100">
              <a:buFont typeface="Arial" charset="0"/>
              <a:buChar char="•"/>
            </a:pPr>
            <a:r>
              <a:rPr lang="en-US" sz="1200" dirty="0" smtClean="0">
                <a:latin typeface="+mj-lt"/>
              </a:rPr>
              <a:t>Invasive in Georgia</a:t>
            </a:r>
          </a:p>
          <a:p>
            <a:pPr marL="165100" indent="-165100">
              <a:buFont typeface="Arial" charset="0"/>
              <a:buChar char="•"/>
            </a:pPr>
            <a:r>
              <a:rPr lang="en-US" sz="1200" dirty="0" smtClean="0">
                <a:latin typeface="+mj-lt"/>
              </a:rPr>
              <a:t>Breeds in containers, such as bird baths and flower pots</a:t>
            </a:r>
          </a:p>
          <a:p>
            <a:pPr marL="165100" indent="-165100">
              <a:buFont typeface="Arial" charset="0"/>
              <a:buChar char="•"/>
            </a:pPr>
            <a:r>
              <a:rPr lang="en-US" sz="1200" dirty="0" smtClean="0">
                <a:latin typeface="+mj-lt"/>
              </a:rPr>
              <a:t>Transmits chikungunya and </a:t>
            </a:r>
            <a:r>
              <a:rPr lang="en-US" sz="1200" dirty="0" err="1" smtClean="0">
                <a:latin typeface="+mj-lt"/>
              </a:rPr>
              <a:t>Zika</a:t>
            </a:r>
            <a:r>
              <a:rPr lang="en-US" sz="1200" dirty="0" smtClean="0">
                <a:latin typeface="+mj-lt"/>
              </a:rPr>
              <a:t> viruses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2091033" y="4531983"/>
            <a:ext cx="4754819" cy="338554"/>
          </a:xfrm>
          <a:prstGeom prst="rect">
            <a:avLst/>
          </a:prstGeom>
          <a:solidFill>
            <a:srgbClr val="7030A0">
              <a:alpha val="4902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When are mosquitoes abundant?</a:t>
            </a:r>
            <a:endParaRPr lang="en-US" sz="1600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7338" y="1422739"/>
            <a:ext cx="1818643" cy="1264179"/>
          </a:xfrm>
          <a:prstGeom prst="rect">
            <a:avLst/>
          </a:prstGeom>
        </p:spPr>
      </p:pic>
      <p:sp>
        <p:nvSpPr>
          <p:cNvPr id="41" name="TextBox 40"/>
          <p:cNvSpPr txBox="1"/>
          <p:nvPr/>
        </p:nvSpPr>
        <p:spPr>
          <a:xfrm>
            <a:off x="4519378" y="2530037"/>
            <a:ext cx="76041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" dirty="0" smtClean="0">
                <a:solidFill>
                  <a:schemeClr val="bg2"/>
                </a:solidFill>
              </a:rPr>
              <a:t>© A. </a:t>
            </a:r>
            <a:r>
              <a:rPr lang="de-DE" sz="600" dirty="0" err="1" smtClean="0">
                <a:solidFill>
                  <a:schemeClr val="bg2"/>
                </a:solidFill>
              </a:rPr>
              <a:t>Faraji</a:t>
            </a:r>
            <a:endParaRPr lang="en-US" sz="600" dirty="0">
              <a:solidFill>
                <a:schemeClr val="bg2"/>
              </a:solidFill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299045" y="1241064"/>
            <a:ext cx="2352074" cy="2896224"/>
          </a:xfrm>
          <a:prstGeom prst="rect">
            <a:avLst/>
          </a:prstGeom>
          <a:noFill/>
          <a:ln w="2857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2058852" y="5042653"/>
            <a:ext cx="4700120" cy="2336801"/>
            <a:chOff x="2059895" y="4841994"/>
            <a:chExt cx="4700120" cy="2336801"/>
          </a:xfrm>
        </p:grpSpPr>
        <p:pic>
          <p:nvPicPr>
            <p:cNvPr id="45" name="Picture 4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80" t="16374" b="11879"/>
            <a:stretch/>
          </p:blipFill>
          <p:spPr>
            <a:xfrm>
              <a:off x="2445615" y="5010583"/>
              <a:ext cx="4042609" cy="2028545"/>
            </a:xfrm>
            <a:prstGeom prst="rect">
              <a:avLst/>
            </a:prstGeom>
          </p:spPr>
        </p:pic>
        <p:sp>
          <p:nvSpPr>
            <p:cNvPr id="46" name="TextBox 45"/>
            <p:cNvSpPr txBox="1"/>
            <p:nvPr/>
          </p:nvSpPr>
          <p:spPr>
            <a:xfrm rot="16200000">
              <a:off x="1122327" y="5779562"/>
              <a:ext cx="23368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+mj-lt"/>
                </a:rPr>
                <a:t>Average Number of Mosquito Habitats per Neighborhood</a:t>
              </a:r>
              <a:endParaRPr lang="en-US" sz="1200" dirty="0">
                <a:latin typeface="+mj-lt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 rot="5400000">
              <a:off x="5810349" y="5798180"/>
              <a:ext cx="16223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smtClean="0">
                  <a:latin typeface="+mj-lt"/>
                </a:rPr>
                <a:t>Daily Rainfall (inches)</a:t>
              </a:r>
              <a:endParaRPr lang="en-US" sz="1200" dirty="0">
                <a:latin typeface="+mj-lt"/>
              </a:endParaRPr>
            </a:p>
          </p:txBody>
        </p:sp>
        <p:cxnSp>
          <p:nvCxnSpPr>
            <p:cNvPr id="49" name="Straight Connector 48"/>
            <p:cNvCxnSpPr/>
            <p:nvPr/>
          </p:nvCxnSpPr>
          <p:spPr>
            <a:xfrm>
              <a:off x="3001620" y="5326230"/>
              <a:ext cx="241540" cy="0"/>
            </a:xfrm>
            <a:prstGeom prst="line">
              <a:avLst/>
            </a:prstGeom>
            <a:ln w="28575">
              <a:solidFill>
                <a:srgbClr val="B0305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3005149" y="5513135"/>
              <a:ext cx="241540" cy="0"/>
            </a:xfrm>
            <a:prstGeom prst="line">
              <a:avLst/>
            </a:prstGeom>
            <a:ln w="28575">
              <a:solidFill>
                <a:srgbClr val="838E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3238177" y="5191136"/>
              <a:ext cx="13067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+mj-lt"/>
                </a:rPr>
                <a:t>Mosquito Habitat</a:t>
              </a:r>
              <a:endParaRPr lang="en-US" sz="1000" dirty="0">
                <a:latin typeface="+mj-lt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242200" y="5391844"/>
              <a:ext cx="13067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 smtClean="0">
                  <a:latin typeface="+mj-lt"/>
                </a:rPr>
                <a:t>Rainfall</a:t>
              </a:r>
              <a:endParaRPr lang="en-US" sz="1000" dirty="0">
                <a:latin typeface="+mj-lt"/>
              </a:endParaRP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108711" y="5059516"/>
            <a:ext cx="18689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+mj-lt"/>
              </a:rPr>
              <a:t>We found the most mosquito habitat in </a:t>
            </a:r>
            <a:r>
              <a:rPr lang="en-US" sz="1200" b="1" dirty="0" smtClean="0"/>
              <a:t>August</a:t>
            </a:r>
            <a:r>
              <a:rPr lang="en-US" sz="1200" dirty="0" smtClean="0">
                <a:latin typeface="+mj-lt"/>
              </a:rPr>
              <a:t>, which coincides with high rainfall. This is because most mosquitoes breed in standing water in containers such as trash cans, flower pots, and buckets that fill when it rains</a:t>
            </a:r>
            <a:r>
              <a:rPr lang="en-US" sz="1200" dirty="0" smtClean="0">
                <a:latin typeface="+mj-lt"/>
              </a:rPr>
              <a:t>. Emptying these can reduce the number of mosquitoes, and bites!</a:t>
            </a:r>
            <a:endParaRPr lang="en-US" sz="1200" dirty="0">
              <a:latin typeface="+mj-lt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52275" y="1658024"/>
            <a:ext cx="31373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latin typeface="+mj-lt"/>
              </a:rPr>
              <a:t>We found five species of mosquitoes in the suburban neighborhoods of Athens, GA</a:t>
            </a:r>
            <a:r>
              <a:rPr lang="is-IS" sz="1200" dirty="0" smtClean="0">
                <a:latin typeface="+mj-lt"/>
              </a:rPr>
              <a:t>…</a:t>
            </a:r>
            <a:endParaRPr lang="en-US" sz="1200" dirty="0">
              <a:latin typeface="+mj-l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3527" y="3985634"/>
            <a:ext cx="3867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 smtClean="0">
                <a:latin typeface="+mj-lt"/>
              </a:rPr>
              <a:t>The majority were in man made habitats, such as plastic containers and pots.</a:t>
            </a:r>
            <a:endParaRPr lang="en-US" sz="1200" dirty="0">
              <a:latin typeface="+mj-lt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87447" y="7560056"/>
            <a:ext cx="66725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latin typeface="+mj-lt"/>
              </a:rPr>
              <a:t>We are continuing this research through the summer of 2017 so we can better understand the burden of mosquitoes, and the risk of disease, here in Athens. </a:t>
            </a:r>
          </a:p>
          <a:p>
            <a:pPr algn="ctr"/>
            <a:endParaRPr lang="en-US" sz="1200" dirty="0">
              <a:latin typeface="+mj-lt"/>
            </a:endParaRPr>
          </a:p>
          <a:p>
            <a:pPr algn="ctr"/>
            <a:r>
              <a:rPr lang="en-US" sz="1200" dirty="0" smtClean="0">
                <a:latin typeface="+mj-lt"/>
              </a:rPr>
              <a:t>Please contact me, Michelle Evans (PhD Student at the </a:t>
            </a:r>
            <a:r>
              <a:rPr lang="en-US" sz="1200" dirty="0" err="1" smtClean="0">
                <a:latin typeface="+mj-lt"/>
              </a:rPr>
              <a:t>Odum</a:t>
            </a:r>
            <a:r>
              <a:rPr lang="en-US" sz="1200" dirty="0" smtClean="0">
                <a:latin typeface="+mj-lt"/>
              </a:rPr>
              <a:t> School of Ecology), with any questions or comments at </a:t>
            </a:r>
            <a:r>
              <a:rPr lang="en-US" sz="1200" dirty="0" smtClean="0">
                <a:latin typeface="+mj-lt"/>
                <a:hlinkClick r:id="rId5"/>
              </a:rPr>
              <a:t>mvevans@uga.edu</a:t>
            </a:r>
            <a:r>
              <a:rPr lang="en-US" sz="1200" dirty="0" smtClean="0">
                <a:latin typeface="+mj-lt"/>
              </a:rPr>
              <a:t> or (703) 725 9580.</a:t>
            </a:r>
          </a:p>
          <a:p>
            <a:pPr algn="ctr"/>
            <a:endParaRPr lang="en-US" sz="1200" dirty="0">
              <a:latin typeface="+mj-lt"/>
            </a:endParaRPr>
          </a:p>
          <a:p>
            <a:pPr algn="ctr"/>
            <a:r>
              <a:rPr lang="en-US" sz="1200" dirty="0" smtClean="0">
                <a:latin typeface="+mj-lt"/>
              </a:rPr>
              <a:t>Thank you for your continued support and participation!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7506" y="8661990"/>
            <a:ext cx="367057" cy="40242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0064" y="8661990"/>
            <a:ext cx="394451" cy="39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204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120</TotalTime>
  <Words>229</Words>
  <Application>Microsoft Macintosh PowerPoint</Application>
  <PresentationFormat>Letter Paper (8.5x11 in)</PresentationFormat>
  <Paragraphs>26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V Evans</dc:creator>
  <cp:lastModifiedBy>Michelle V Evans</cp:lastModifiedBy>
  <cp:revision>8</cp:revision>
  <dcterms:created xsi:type="dcterms:W3CDTF">2016-12-31T21:37:42Z</dcterms:created>
  <dcterms:modified xsi:type="dcterms:W3CDTF">2016-12-31T23:45:09Z</dcterms:modified>
</cp:coreProperties>
</file>

<file path=docProps/thumbnail.jpeg>
</file>